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56" r:id="rId2"/>
    <p:sldId id="264" r:id="rId3"/>
    <p:sldId id="25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81" r:id="rId13"/>
    <p:sldId id="276" r:id="rId14"/>
    <p:sldId id="277" r:id="rId15"/>
    <p:sldId id="275" r:id="rId16"/>
    <p:sldId id="271" r:id="rId17"/>
    <p:sldId id="272" r:id="rId18"/>
    <p:sldId id="269" r:id="rId19"/>
    <p:sldId id="273" r:id="rId20"/>
    <p:sldId id="274" r:id="rId21"/>
    <p:sldId id="278" r:id="rId22"/>
    <p:sldId id="270" r:id="rId23"/>
    <p:sldId id="279" r:id="rId24"/>
    <p:sldId id="266" r:id="rId25"/>
    <p:sldId id="280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0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0" autoAdjust="0"/>
    <p:restoredTop sz="94660"/>
  </p:normalViewPr>
  <p:slideViewPr>
    <p:cSldViewPr snapToGrid="0">
      <p:cViewPr varScale="1">
        <p:scale>
          <a:sx n="91" d="100"/>
          <a:sy n="91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04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2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5582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6945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6461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895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581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09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6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4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762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78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9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8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90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3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29E3C-468E-47D2-9B16-6C9A17B8F58E}" type="datetimeFigureOut">
              <a:rPr lang="es-ES" smtClean="0"/>
              <a:t>24/02/2023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1EEC653-734E-4113-843F-074F135D14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81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"/><Relationship Id="rId4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tiff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94" y="204395"/>
            <a:ext cx="8633237" cy="64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126569"/>
            <a:ext cx="8258851" cy="63991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Puerta de </a:t>
            </a:r>
            <a:r>
              <a:rPr lang="es-ES" dirty="0" err="1" smtClean="0"/>
              <a:t>Grajal</a:t>
            </a:r>
            <a:r>
              <a:rPr lang="es-ES" dirty="0" smtClean="0"/>
              <a:t>: acceso al subterráneo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923364"/>
            <a:ext cx="8133980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5976" y="140016"/>
            <a:ext cx="11225000" cy="1280890"/>
          </a:xfrm>
        </p:spPr>
        <p:txBody>
          <a:bodyPr>
            <a:normAutofit/>
          </a:bodyPr>
          <a:lstStyle/>
          <a:p>
            <a:r>
              <a:rPr lang="es-ES" dirty="0" smtClean="0"/>
              <a:t>Galerías subterráneas de </a:t>
            </a:r>
            <a:r>
              <a:rPr lang="es-ES" dirty="0" err="1" smtClean="0"/>
              <a:t>Frómista</a:t>
            </a:r>
            <a:r>
              <a:rPr lang="es-ES" dirty="0" smtClean="0"/>
              <a:t>. Expedición de         		Carlos Vallejo 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6" y="2093259"/>
            <a:ext cx="3000839" cy="450000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67" y="2093259"/>
            <a:ext cx="2993281" cy="450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00" y="2508363"/>
            <a:ext cx="5446776" cy="36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6" y="261039"/>
            <a:ext cx="8131282" cy="59957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Posición de la casa junto a la muralla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6" y="860611"/>
            <a:ext cx="8131283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824" y="624110"/>
            <a:ext cx="4703751" cy="7093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Enero-Febrero de 1742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1837" y="1543050"/>
            <a:ext cx="4640263" cy="3777622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smtClean="0"/>
              <a:t>10 de enero de 1742 Benedicto XIV canoniza y aprueba el culto a San Telmo</a:t>
            </a:r>
          </a:p>
          <a:p>
            <a:r>
              <a:rPr lang="es-ES" b="1" dirty="0" smtClean="0"/>
              <a:t>15 de febrero </a:t>
            </a:r>
            <a:r>
              <a:rPr lang="es-ES" dirty="0" smtClean="0"/>
              <a:t>de 1742, comunicación a </a:t>
            </a:r>
            <a:r>
              <a:rPr lang="es-ES" dirty="0" err="1" smtClean="0"/>
              <a:t>Frómista</a:t>
            </a:r>
            <a:r>
              <a:rPr lang="es-ES" dirty="0" smtClean="0"/>
              <a:t>.</a:t>
            </a:r>
          </a:p>
          <a:p>
            <a:r>
              <a:rPr lang="es-ES" dirty="0" smtClean="0"/>
              <a:t>Celebraciones inmediatas :</a:t>
            </a:r>
          </a:p>
          <a:p>
            <a:pPr lvl="1"/>
            <a:r>
              <a:rPr lang="es-ES" dirty="0" smtClean="0"/>
              <a:t>Hogueras</a:t>
            </a:r>
          </a:p>
          <a:p>
            <a:pPr lvl="1"/>
            <a:r>
              <a:rPr lang="es-ES" dirty="0" smtClean="0"/>
              <a:t>Tamborilero</a:t>
            </a:r>
          </a:p>
          <a:p>
            <a:pPr lvl="1"/>
            <a:r>
              <a:rPr lang="es-ES" dirty="0" smtClean="0"/>
              <a:t>Torneos de repiques</a:t>
            </a:r>
          </a:p>
          <a:p>
            <a:pPr lvl="1"/>
            <a:r>
              <a:rPr lang="es-ES" dirty="0" smtClean="0"/>
              <a:t>Encargo de altar y talla a Francisco Sánchez</a:t>
            </a:r>
          </a:p>
          <a:p>
            <a:pPr lvl="1"/>
            <a:r>
              <a:rPr lang="es-ES" dirty="0" smtClean="0"/>
              <a:t>Novenario (misas, sermones, torneos)</a:t>
            </a:r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571599" y="1543050"/>
            <a:ext cx="2954338" cy="714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/>
              <a:t>16 de febrero</a:t>
            </a:r>
            <a:r>
              <a:rPr lang="es-ES" dirty="0" smtClean="0"/>
              <a:t>, viernes</a:t>
            </a:r>
          </a:p>
          <a:p>
            <a:pPr lvl="1"/>
            <a:r>
              <a:rPr lang="es-ES" dirty="0" smtClean="0"/>
              <a:t>Danzas</a:t>
            </a:r>
            <a:endParaRPr lang="es-E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571599" y="2466975"/>
            <a:ext cx="3040064" cy="3381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/>
              <a:t>17 de febrero</a:t>
            </a:r>
            <a:r>
              <a:rPr lang="es-ES" dirty="0" smtClean="0"/>
              <a:t>, sábado</a:t>
            </a:r>
          </a:p>
          <a:p>
            <a:pPr lvl="1"/>
            <a:r>
              <a:rPr lang="es-ES" sz="1800" dirty="0" smtClean="0"/>
              <a:t>Vísperas</a:t>
            </a:r>
          </a:p>
          <a:p>
            <a:pPr lvl="1"/>
            <a:r>
              <a:rPr lang="es-ES" sz="1800" dirty="0" smtClean="0"/>
              <a:t>Hogueras</a:t>
            </a:r>
          </a:p>
          <a:p>
            <a:pPr lvl="1"/>
            <a:r>
              <a:rPr lang="es-ES" sz="1800" dirty="0" smtClean="0"/>
              <a:t>Cohetes</a:t>
            </a:r>
          </a:p>
          <a:p>
            <a:pPr lvl="1"/>
            <a:r>
              <a:rPr lang="es-ES" sz="1800" dirty="0" smtClean="0"/>
              <a:t>Luminarias</a:t>
            </a:r>
          </a:p>
          <a:p>
            <a:pPr lvl="1"/>
            <a:r>
              <a:rPr lang="es-ES" sz="1800" dirty="0" smtClean="0"/>
              <a:t>Baile y hoguera en cementerio</a:t>
            </a:r>
          </a:p>
          <a:p>
            <a:pPr lvl="1"/>
            <a:r>
              <a:rPr lang="es-ES" sz="1800" dirty="0" smtClean="0"/>
              <a:t>Baile en el cuerpo de la iglesia</a:t>
            </a:r>
            <a:endParaRPr lang="es-ES" sz="18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8725435" y="1543050"/>
            <a:ext cx="3237965" cy="3400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/>
              <a:t>18 de febrero</a:t>
            </a:r>
            <a:r>
              <a:rPr lang="es-ES" dirty="0" smtClean="0"/>
              <a:t>, domingo</a:t>
            </a:r>
          </a:p>
          <a:p>
            <a:pPr lvl="1"/>
            <a:r>
              <a:rPr lang="es-ES" sz="1800" dirty="0" smtClean="0"/>
              <a:t>Procesión </a:t>
            </a:r>
          </a:p>
          <a:p>
            <a:pPr lvl="1"/>
            <a:r>
              <a:rPr lang="es-ES" sz="1800" dirty="0" smtClean="0"/>
              <a:t>Misa en San Martín</a:t>
            </a:r>
          </a:p>
          <a:p>
            <a:pPr lvl="1"/>
            <a:r>
              <a:rPr lang="es-ES" sz="1800" dirty="0" smtClean="0"/>
              <a:t>Vuelta a San Pedro</a:t>
            </a:r>
          </a:p>
          <a:p>
            <a:pPr lvl="1"/>
            <a:r>
              <a:rPr lang="es-ES" sz="1800" dirty="0" smtClean="0"/>
              <a:t>Vísperas</a:t>
            </a:r>
          </a:p>
          <a:p>
            <a:pPr lvl="1"/>
            <a:r>
              <a:rPr lang="es-ES" sz="1800" dirty="0" smtClean="0"/>
              <a:t>Baile en cementerio</a:t>
            </a:r>
          </a:p>
          <a:p>
            <a:pPr lvl="1"/>
            <a:r>
              <a:rPr lang="es-ES" sz="1800" dirty="0" smtClean="0"/>
              <a:t>Mojiganga (cambios de roles)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76850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4988975" cy="652240"/>
          </a:xfrm>
        </p:spPr>
        <p:txBody>
          <a:bodyPr/>
          <a:lstStyle/>
          <a:p>
            <a:r>
              <a:rPr lang="es-ES" dirty="0" smtClean="0"/>
              <a:t>Septiembre de 1742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038350"/>
          </a:xfrm>
        </p:spPr>
        <p:txBody>
          <a:bodyPr/>
          <a:lstStyle/>
          <a:p>
            <a:r>
              <a:rPr lang="es-ES" dirty="0" smtClean="0"/>
              <a:t>Corridas el 9 y 10 de septiembre</a:t>
            </a:r>
          </a:p>
          <a:p>
            <a:r>
              <a:rPr lang="es-ES" dirty="0" smtClean="0"/>
              <a:t>Comedias</a:t>
            </a:r>
          </a:p>
          <a:p>
            <a:r>
              <a:rPr lang="es-ES" dirty="0" smtClean="0"/>
              <a:t>Mojigangas</a:t>
            </a:r>
          </a:p>
          <a:p>
            <a:r>
              <a:rPr lang="es-ES" dirty="0" smtClean="0"/>
              <a:t>Danzas de estudiantes de la villa (paloteo y manopla de hierro)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90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2112" y="365926"/>
            <a:ext cx="8911687" cy="892718"/>
          </a:xfrm>
        </p:spPr>
        <p:txBody>
          <a:bodyPr>
            <a:normAutofit fontScale="90000"/>
          </a:bodyPr>
          <a:lstStyle/>
          <a:p>
            <a:r>
              <a:rPr lang="es-ES" sz="3100" dirty="0" smtClean="0"/>
              <a:t>Lápida de Francisco de Saldaña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44" y="1416509"/>
            <a:ext cx="5042355" cy="377825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9" y="1416509"/>
            <a:ext cx="4569792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7017" y="101212"/>
            <a:ext cx="5512526" cy="928913"/>
          </a:xfrm>
        </p:spPr>
        <p:txBody>
          <a:bodyPr>
            <a:noAutofit/>
          </a:bodyPr>
          <a:lstStyle/>
          <a:p>
            <a:pPr algn="ctr"/>
            <a:r>
              <a:rPr lang="es-ES" sz="2800" dirty="0" smtClean="0"/>
              <a:t>Conde de </a:t>
            </a:r>
            <a:r>
              <a:rPr lang="es-ES" sz="2800" dirty="0" err="1" smtClean="0"/>
              <a:t>Villasirga</a:t>
            </a:r>
            <a:r>
              <a:rPr lang="es-ES" sz="2800" dirty="0" smtClean="0"/>
              <a:t>. Francisco    Antonio de Echeverri</a:t>
            </a:r>
            <a:endParaRPr lang="es-E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60" y="1030125"/>
            <a:ext cx="3921951" cy="2880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60" y="4104995"/>
            <a:ext cx="3661486" cy="252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59" y="2470125"/>
            <a:ext cx="4885714" cy="360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979587" y="1030125"/>
            <a:ext cx="3918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Deán. José Rodríguez Cisneros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719620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1525" y="219075"/>
            <a:ext cx="3711976" cy="67524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Trayecto de la reliquia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29" y="219075"/>
            <a:ext cx="6619083" cy="6300000"/>
          </a:xfrm>
        </p:spPr>
      </p:pic>
      <p:sp>
        <p:nvSpPr>
          <p:cNvPr id="5" name="CuadroTexto 4"/>
          <p:cNvSpPr txBox="1"/>
          <p:nvPr/>
        </p:nvSpPr>
        <p:spPr>
          <a:xfrm>
            <a:off x="1431525" y="1876425"/>
            <a:ext cx="3426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Comitiva:</a:t>
            </a:r>
          </a:p>
          <a:p>
            <a:endParaRPr lang="es-ES" dirty="0" smtClean="0"/>
          </a:p>
          <a:p>
            <a:pPr algn="ctr"/>
            <a:r>
              <a:rPr lang="es-ES" dirty="0" smtClean="0"/>
              <a:t>Francisco de Saldaña</a:t>
            </a:r>
          </a:p>
          <a:p>
            <a:pPr algn="ctr"/>
            <a:r>
              <a:rPr lang="es-ES" dirty="0" smtClean="0"/>
              <a:t>José </a:t>
            </a:r>
            <a:r>
              <a:rPr lang="es-ES" dirty="0" err="1" smtClean="0"/>
              <a:t>Carabaza</a:t>
            </a:r>
            <a:endParaRPr lang="es-ES" dirty="0" smtClean="0"/>
          </a:p>
          <a:p>
            <a:pPr algn="ctr"/>
            <a:r>
              <a:rPr lang="es-ES" dirty="0" smtClean="0"/>
              <a:t>Antonio Caballero</a:t>
            </a:r>
          </a:p>
          <a:p>
            <a:pPr algn="ctr"/>
            <a:r>
              <a:rPr lang="es-ES" dirty="0" smtClean="0"/>
              <a:t>Pedro Chico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017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874" y="306063"/>
            <a:ext cx="5770491" cy="995082"/>
          </a:xfrm>
        </p:spPr>
        <p:txBody>
          <a:bodyPr>
            <a:normAutofit fontScale="90000"/>
          </a:bodyPr>
          <a:lstStyle/>
          <a:p>
            <a:r>
              <a:rPr lang="es-ES" sz="4000" dirty="0" smtClean="0"/>
              <a:t>Recepción de la reliquia a las puertas de </a:t>
            </a:r>
            <a:r>
              <a:rPr lang="es-ES" sz="4000" dirty="0" err="1" smtClean="0"/>
              <a:t>Grajal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88" y="803604"/>
            <a:ext cx="3650560" cy="558000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21" y="3863604"/>
            <a:ext cx="3661485" cy="252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87" y="1850148"/>
            <a:ext cx="1417320" cy="3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75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349" y="1205369"/>
            <a:ext cx="3100032" cy="2199772"/>
          </a:xfrm>
        </p:spPr>
        <p:txBody>
          <a:bodyPr>
            <a:noAutofit/>
          </a:bodyPr>
          <a:lstStyle/>
          <a:p>
            <a:pPr algn="ctr"/>
            <a:r>
              <a:rPr lang="es-ES" dirty="0" smtClean="0"/>
              <a:t>Itinerario de la reliquia por las calles de </a:t>
            </a:r>
            <a:r>
              <a:rPr lang="es-ES" dirty="0" err="1" smtClean="0"/>
              <a:t>Frómista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1" y="345141"/>
            <a:ext cx="8524756" cy="6120000"/>
          </a:xfrm>
        </p:spPr>
      </p:pic>
    </p:spTree>
    <p:extLst>
      <p:ext uri="{BB962C8B-B14F-4D97-AF65-F5344CB8AC3E}">
        <p14:creationId xmlns:p14="http://schemas.microsoft.com/office/powerpoint/2010/main" val="2119938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7054" y="3033641"/>
            <a:ext cx="4695381" cy="760937"/>
          </a:xfrm>
        </p:spPr>
        <p:txBody>
          <a:bodyPr/>
          <a:lstStyle/>
          <a:p>
            <a:r>
              <a:rPr lang="es-ES" dirty="0" smtClean="0"/>
              <a:t>Casa de San Telmo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89" y="624110"/>
            <a:ext cx="3715823" cy="5580000"/>
          </a:xfrm>
        </p:spPr>
      </p:pic>
    </p:spTree>
    <p:extLst>
      <p:ext uri="{BB962C8B-B14F-4D97-AF65-F5344CB8AC3E}">
        <p14:creationId xmlns:p14="http://schemas.microsoft.com/office/powerpoint/2010/main" val="40086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349" y="0"/>
            <a:ext cx="6989293" cy="51653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Elementos de religiosidad popular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98" y="1842695"/>
            <a:ext cx="4203192" cy="46786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678898" y="107576"/>
            <a:ext cx="4062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Consolidación del culto y fiesta de San Telmo y abandono de otras devociones</a:t>
            </a:r>
            <a:endParaRPr lang="es-ES" sz="28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4" y="886244"/>
            <a:ext cx="6344141" cy="5760000"/>
          </a:xfrm>
        </p:spPr>
      </p:pic>
    </p:spTree>
    <p:extLst>
      <p:ext uri="{BB962C8B-B14F-4D97-AF65-F5344CB8AC3E}">
        <p14:creationId xmlns:p14="http://schemas.microsoft.com/office/powerpoint/2010/main" val="1675610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41" y="720545"/>
            <a:ext cx="4247618" cy="2880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17" y="720545"/>
            <a:ext cx="4193599" cy="288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53" y="3696980"/>
            <a:ext cx="4230567" cy="288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031" y="3696980"/>
            <a:ext cx="461139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5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28" y="1206950"/>
            <a:ext cx="1650669" cy="216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00" y="3949790"/>
            <a:ext cx="2321726" cy="2160000"/>
          </a:xfrm>
          <a:prstGeom prst="rect">
            <a:avLst/>
          </a:prstGeom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91" y="770708"/>
            <a:ext cx="3835688" cy="576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50" y="770708"/>
            <a:ext cx="4142298" cy="288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28" y="3797306"/>
            <a:ext cx="433354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64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349" y="0"/>
            <a:ext cx="6989293" cy="51653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Elementos de religiosidad popular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2" y="624110"/>
            <a:ext cx="6740650" cy="6120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98" y="1842695"/>
            <a:ext cx="4203192" cy="46786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678898" y="107576"/>
            <a:ext cx="4062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Consolidación del culto y fiesta de San Telmo y abandono de otras devociones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224099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3430" y="340331"/>
            <a:ext cx="7528537" cy="647642"/>
          </a:xfrm>
        </p:spPr>
        <p:txBody>
          <a:bodyPr/>
          <a:lstStyle/>
          <a:p>
            <a:r>
              <a:rPr lang="es-ES" dirty="0" smtClean="0"/>
              <a:t>Solar tras el derribo del inmueble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200" y="2052600"/>
            <a:ext cx="3374999" cy="4500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1" y="2052600"/>
            <a:ext cx="3375000" cy="45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89" y="2407023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" y="2020112"/>
            <a:ext cx="2355200" cy="3600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16" y="2020112"/>
            <a:ext cx="2606440" cy="36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40" y="2020112"/>
            <a:ext cx="2397306" cy="3600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148330" y="2020112"/>
            <a:ext cx="2256109" cy="36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10962289" y="3657600"/>
            <a:ext cx="273269" cy="325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37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0" y="182881"/>
            <a:ext cx="9955511" cy="737796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Frómista</a:t>
            </a:r>
            <a:r>
              <a:rPr lang="es-ES" dirty="0" smtClean="0"/>
              <a:t>: primeros barrios durante la repoblación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46" y="920677"/>
            <a:ext cx="8136257" cy="5580000"/>
          </a:xfrm>
        </p:spPr>
      </p:pic>
    </p:spTree>
    <p:extLst>
      <p:ext uri="{BB962C8B-B14F-4D97-AF65-F5344CB8AC3E}">
        <p14:creationId xmlns:p14="http://schemas.microsoft.com/office/powerpoint/2010/main" val="4213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7490"/>
          </a:xfrm>
        </p:spPr>
        <p:txBody>
          <a:bodyPr/>
          <a:lstStyle/>
          <a:p>
            <a:r>
              <a:rPr lang="es-ES" dirty="0" smtClean="0"/>
              <a:t>Cerámicas </a:t>
            </a:r>
            <a:r>
              <a:rPr lang="es-ES" dirty="0" err="1" smtClean="0"/>
              <a:t>Pingsdorf</a:t>
            </a:r>
            <a:r>
              <a:rPr lang="es-ES" dirty="0" smtClean="0"/>
              <a:t> y </a:t>
            </a:r>
            <a:r>
              <a:rPr lang="es-ES" dirty="0" err="1" smtClean="0"/>
              <a:t>engobadas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54" y="1905000"/>
            <a:ext cx="3125459" cy="4500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70" y="1905000"/>
            <a:ext cx="3141107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0281" y="261039"/>
            <a:ext cx="8911687" cy="653361"/>
          </a:xfrm>
        </p:spPr>
        <p:txBody>
          <a:bodyPr/>
          <a:lstStyle/>
          <a:p>
            <a:r>
              <a:rPr lang="es-ES" dirty="0" err="1" smtClean="0"/>
              <a:t>Frómista</a:t>
            </a:r>
            <a:r>
              <a:rPr lang="es-ES" dirty="0" smtClean="0"/>
              <a:t> bajo el conde Sancho García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3" y="1020184"/>
            <a:ext cx="8146401" cy="5580000"/>
          </a:xfrm>
        </p:spPr>
      </p:pic>
    </p:spTree>
    <p:extLst>
      <p:ext uri="{BB962C8B-B14F-4D97-AF65-F5344CB8AC3E}">
        <p14:creationId xmlns:p14="http://schemas.microsoft.com/office/powerpoint/2010/main" val="6024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314827"/>
            <a:ext cx="8142371" cy="666808"/>
          </a:xfrm>
        </p:spPr>
        <p:txBody>
          <a:bodyPr/>
          <a:lstStyle/>
          <a:p>
            <a:r>
              <a:rPr lang="es-ES" dirty="0" err="1" smtClean="0"/>
              <a:t>Frómista</a:t>
            </a:r>
            <a:r>
              <a:rPr lang="es-ES" dirty="0" smtClean="0"/>
              <a:t>: con la reina doña Mayor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111623"/>
            <a:ext cx="8142371" cy="5580000"/>
          </a:xfrm>
        </p:spPr>
      </p:pic>
    </p:spTree>
    <p:extLst>
      <p:ext uri="{BB962C8B-B14F-4D97-AF65-F5344CB8AC3E}">
        <p14:creationId xmlns:p14="http://schemas.microsoft.com/office/powerpoint/2010/main" val="13877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261039"/>
            <a:ext cx="8151739" cy="639914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Frómista</a:t>
            </a:r>
            <a:r>
              <a:rPr lang="es-ES" dirty="0" smtClean="0"/>
              <a:t>: barrios con Juan Díaz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071282"/>
            <a:ext cx="8151739" cy="5580000"/>
          </a:xfrm>
        </p:spPr>
      </p:pic>
    </p:spTree>
    <p:extLst>
      <p:ext uri="{BB962C8B-B14F-4D97-AF65-F5344CB8AC3E}">
        <p14:creationId xmlns:p14="http://schemas.microsoft.com/office/powerpoint/2010/main" val="23293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220698"/>
            <a:ext cx="8135839" cy="53233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Muralla de </a:t>
            </a:r>
            <a:r>
              <a:rPr lang="es-ES" dirty="0" err="1" smtClean="0"/>
              <a:t>Frómista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977153"/>
            <a:ext cx="8135839" cy="5580000"/>
          </a:xfrm>
        </p:spPr>
      </p:pic>
    </p:spTree>
    <p:extLst>
      <p:ext uri="{BB962C8B-B14F-4D97-AF65-F5344CB8AC3E}">
        <p14:creationId xmlns:p14="http://schemas.microsoft.com/office/powerpoint/2010/main" val="18756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6" y="261039"/>
            <a:ext cx="8131282" cy="59957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Posición de la casa junto a la muralla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6" y="860611"/>
            <a:ext cx="8131283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TM02892315[[fn=Espiral]]</Template>
  <TotalTime>498</TotalTime>
  <Words>286</Words>
  <Application>Microsoft Office PowerPoint</Application>
  <PresentationFormat>Panorámica</PresentationFormat>
  <Paragraphs>58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Espiral</vt:lpstr>
      <vt:lpstr>Presentación de PowerPoint</vt:lpstr>
      <vt:lpstr>Casa de San Telmo</vt:lpstr>
      <vt:lpstr>Frómista: primeros barrios durante la repoblación</vt:lpstr>
      <vt:lpstr>Cerámicas Pingsdorf y engobadas</vt:lpstr>
      <vt:lpstr>Frómista bajo el conde Sancho García</vt:lpstr>
      <vt:lpstr>Frómista: con la reina doña Mayor</vt:lpstr>
      <vt:lpstr>Frómista: barrios con Juan Díaz</vt:lpstr>
      <vt:lpstr>Muralla de Frómista</vt:lpstr>
      <vt:lpstr>Posición de la casa junto a la muralla</vt:lpstr>
      <vt:lpstr>Puerta de Grajal: acceso al subterráneo</vt:lpstr>
      <vt:lpstr>Galerías subterráneas de Frómista. Expedición de           Carlos Vallejo </vt:lpstr>
      <vt:lpstr>Posición de la casa junto a la muralla</vt:lpstr>
      <vt:lpstr>Enero-Febrero de 1742</vt:lpstr>
      <vt:lpstr>Septiembre de 1742</vt:lpstr>
      <vt:lpstr>Lápida de Francisco de Saldaña </vt:lpstr>
      <vt:lpstr>Conde de Villasirga. Francisco    Antonio de Echeverri</vt:lpstr>
      <vt:lpstr>Trayecto de la reliquia</vt:lpstr>
      <vt:lpstr>Recepción de la reliquia a las puertas de Grajal </vt:lpstr>
      <vt:lpstr>Itinerario de la reliquia por las calles de Frómista</vt:lpstr>
      <vt:lpstr>Elementos de religiosidad popular</vt:lpstr>
      <vt:lpstr>Presentación de PowerPoint</vt:lpstr>
      <vt:lpstr>Presentación de PowerPoint</vt:lpstr>
      <vt:lpstr>Elementos de religiosidad popular</vt:lpstr>
      <vt:lpstr>Solar tras el derribo del inmueble</vt:lpstr>
      <vt:lpstr>Presentación de PowerPoint</vt:lpstr>
    </vt:vector>
  </TitlesOfParts>
  <Company>OFICINA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46</cp:revision>
  <dcterms:created xsi:type="dcterms:W3CDTF">2023-02-18T15:04:56Z</dcterms:created>
  <dcterms:modified xsi:type="dcterms:W3CDTF">2023-02-24T20:07:44Z</dcterms:modified>
</cp:coreProperties>
</file>